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83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95506F-B2D5-4F77-8C9D-0B08AAC9130A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0D480-0E7A-4BAA-8B62-5ABED0384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121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C0D480-0E7A-4BAA-8B62-5ABED0384C22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1418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FC27B3-D3BC-9106-A8C0-A272434687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F5B1DE7-B389-7813-2AFD-6C6B818534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BDC4C8C-9BA9-8C46-5986-B14EC6C7D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F314-0BD0-438C-974A-B9C7260968C3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3AB9BB-9C89-2AC1-65F0-88BA6F0DA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301AF5C-7D79-788B-D4FF-C29B2522A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2514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85E888-7B92-69F4-CA90-D86437607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E61B7EA-C4A4-A0CE-9765-DFBF2DC136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4E9A53A-8540-E918-DDAB-BE1432666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F314-0BD0-438C-974A-B9C7260968C3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F1011C7-8134-13E3-EA4C-B8848E17C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046B4C7-9AE4-2556-7E22-0F811A925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9031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3B28F6F-8620-F145-0B20-2E97FFA12E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E7F4340-ECB8-D280-8B4C-EDE300B71E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08C2C8A-F9AE-68EF-9CB7-2C0D4005C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F314-0BD0-438C-974A-B9C7260968C3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14FF76-1241-77A7-1630-C894F13CF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2AFA00F-FA52-7C09-9061-0CECD7719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8766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664F6D-5A61-FA94-0592-1B25D206F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E92DE5-E048-3E14-DC22-51E619986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D85829-7817-0AAA-E9A1-15DC64180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F314-0BD0-438C-974A-B9C7260968C3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93C122E-383F-4ED7-42DC-2FB212961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18A7956-D5C5-864F-89C4-89DC0CE8A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1655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BB2813-5F6E-E1B7-20A0-C581963D5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77306EE-5E97-1950-9DC6-F6A66645B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7A78BEC-0D62-B667-C205-4AC960DDC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F314-0BD0-438C-974A-B9C7260968C3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D77EEC8-B517-3A3E-1C83-D28F80BD4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DD2C19-FC89-B2AF-8A5B-D01F1504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602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3D0779-B23B-E2AC-C67E-50CA10A5A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56DE15-F078-F79A-A474-BAE474F905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4D9C4B9-225F-E0D4-B0CB-C4AE5DAD21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FFD779B-F69E-4E68-E903-DFED68CF3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F314-0BD0-438C-974A-B9C7260968C3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4628C89-44EA-A8F9-96F6-43B0A34F0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1297122-620C-6FD6-89BF-29F031586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8763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E77CED-8415-795B-7822-E7468AF4F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C627659-6B22-3014-39F2-BD2EE5685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7DC64EA-F288-85DA-CFC8-C8F453132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2A12E26-EB12-C506-B4E2-EC65DA497C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194AE58-0E05-913A-20FA-A7A2B20664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8012942-CB87-B28C-04C5-D77AF5197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F314-0BD0-438C-974A-B9C7260968C3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5DB5B2B-5F9E-4540-1DB5-43860DD1E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1554161-A80E-818E-DF79-15062F41B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6217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D1AC52-1F33-259A-1577-8DC5A8111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52EEB1F-AF93-3FC9-1529-1245F83B8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F314-0BD0-438C-974A-B9C7260968C3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B837B2F-0DB0-FF99-DCCC-664995EC2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972DA92-3F3A-23C2-6FAC-FC7076485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4659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835DC34-00E2-09EB-673B-49DEDD071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F314-0BD0-438C-974A-B9C7260968C3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19863F2-F088-C32C-59B1-9A682F462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B9E76C9-BF0E-2091-8D18-67DA6B2D7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4914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BAA1F9-61E8-93CF-666E-EE6D8224C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8539ED5-66BC-8924-5091-789F76467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8C6C887-4690-8B18-B3A4-1C7DB5FAAE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D3C48D2-F36B-2219-8B8E-CCACE9B61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F314-0BD0-438C-974A-B9C7260968C3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4D6DDC3-DBDD-4599-0C91-5178E871B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747BDD-582C-6158-DD49-060FF3DE4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702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BE0E96-40C2-ADFA-FF02-420E98756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A259EA2-53F3-31D2-6856-04FEA89FB9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5604812-531D-C8A0-09C0-2EB9466FAB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D6624CB-0199-80C7-9C28-7F1160CE5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F314-0BD0-438C-974A-B9C7260968C3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3BF4763-D77C-C4F4-C5C5-F2ADB03D9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084653E-B30F-846A-2E69-E8E369D91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1104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198D0FD-8BF5-CDCD-7D0A-7D26608CC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41DE7F1-0277-9BE7-24E1-DAEC8AFDF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340F6F5-A144-C86E-18FE-094084C660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76F314-0BD0-438C-974A-B9C7260968C3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690EF8B-FBC3-E222-419D-BFB72847E0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96749B-E899-F3BF-5A30-52D8743E63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61446A-C08B-4267-A743-C579A2CFBA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540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atania5@soloaffitti.it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atania5@soloaffitti.i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atania5@soloaffitti.i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catania5@soloaffitti.i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atania5@soloaffitti.i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atania5@soloaffitti.i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atania5@soloaffitti.i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atania5@soloaffitti.i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atania5@soloaffitti.i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atania5@soloaffitti.i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atania5@soloaffitti.i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atania5@soloaffitti.i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testo, Carattere, schermata, poster&#10;&#10;Il contenuto generato dall'IA potrebbe non essere corretto.">
            <a:extLst>
              <a:ext uri="{FF2B5EF4-FFF2-40B4-BE49-F238E27FC236}">
                <a16:creationId xmlns:a16="http://schemas.microsoft.com/office/drawing/2014/main" id="{10870BA9-41CA-7D3E-CCC1-961C68E906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20000" cy="4320000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542D4462-D9E8-7832-8F1B-6D99D484CCF1}"/>
              </a:ext>
            </a:extLst>
          </p:cNvPr>
          <p:cNvSpPr txBox="1"/>
          <p:nvPr/>
        </p:nvSpPr>
        <p:spPr>
          <a:xfrm>
            <a:off x="3813965" y="5442271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017D0A7-004C-F1DA-3500-183D5455BFE5}"/>
              </a:ext>
            </a:extLst>
          </p:cNvPr>
          <p:cNvSpPr txBox="1"/>
          <p:nvPr/>
        </p:nvSpPr>
        <p:spPr>
          <a:xfrm>
            <a:off x="2312275" y="6243715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288CB51D-C1A4-26AA-8C87-522ABB3B1382}"/>
              </a:ext>
            </a:extLst>
          </p:cNvPr>
          <p:cNvSpPr txBox="1"/>
          <p:nvPr/>
        </p:nvSpPr>
        <p:spPr>
          <a:xfrm>
            <a:off x="10325360" y="5703797"/>
            <a:ext cx="1593706" cy="46166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it-IT" sz="2400" b="1" dirty="0">
                <a:solidFill>
                  <a:schemeClr val="bg1"/>
                </a:solidFill>
                <a:latin typeface="Book Antiqua" panose="02040602050305030304" pitchFamily="18" charset="0"/>
              </a:rPr>
              <a:t>Clicca qui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0B58B92-D908-A37A-E3C2-5ECCE7E94119}"/>
              </a:ext>
            </a:extLst>
          </p:cNvPr>
          <p:cNvSpPr txBox="1"/>
          <p:nvPr/>
        </p:nvSpPr>
        <p:spPr>
          <a:xfrm>
            <a:off x="4236143" y="5880632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pic>
        <p:nvPicPr>
          <p:cNvPr id="3" name="Elemento grafico 2" descr="Telefono con riempimento a tinta unita">
            <a:extLst>
              <a:ext uri="{FF2B5EF4-FFF2-40B4-BE49-F238E27FC236}">
                <a16:creationId xmlns:a16="http://schemas.microsoft.com/office/drawing/2014/main" id="{602BF773-9356-59C3-EBB7-ED0A3B10BA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70710" y="5913465"/>
            <a:ext cx="484108" cy="396000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45B91EFC-AFBC-026F-14C7-45932BFBEEBC}"/>
              </a:ext>
            </a:extLst>
          </p:cNvPr>
          <p:cNvSpPr txBox="1"/>
          <p:nvPr/>
        </p:nvSpPr>
        <p:spPr>
          <a:xfrm>
            <a:off x="6656303" y="4348038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pic>
        <p:nvPicPr>
          <p:cNvPr id="8" name="Immagine 7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B32DF059-06C2-7E44-042A-BAB68BDD97F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54" y="4371593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132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3B3A08-E4FB-237A-124A-4AE92C82C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9ACC136E-09CC-E9B2-B827-DEDDBBBD354B}"/>
              </a:ext>
            </a:extLst>
          </p:cNvPr>
          <p:cNvSpPr txBox="1"/>
          <p:nvPr/>
        </p:nvSpPr>
        <p:spPr>
          <a:xfrm>
            <a:off x="3821434" y="5582502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7734394-65CC-E453-D2A5-2A2ACC779C35}"/>
              </a:ext>
            </a:extLst>
          </p:cNvPr>
          <p:cNvSpPr txBox="1"/>
          <p:nvPr/>
        </p:nvSpPr>
        <p:spPr>
          <a:xfrm>
            <a:off x="2069794" y="6396335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EF8AC496-CD2C-48C3-C52A-0A666D44B80F}"/>
              </a:ext>
            </a:extLst>
          </p:cNvPr>
          <p:cNvSpPr txBox="1"/>
          <p:nvPr/>
        </p:nvSpPr>
        <p:spPr>
          <a:xfrm>
            <a:off x="1569538" y="461665"/>
            <a:ext cx="9067862" cy="28623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4800" b="1" dirty="0">
                <a:solidFill>
                  <a:srgbClr val="FFC0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Proteggi il tuo investimento</a:t>
            </a:r>
          </a:p>
          <a:p>
            <a:pPr algn="ctr"/>
            <a:endParaRPr lang="it-IT" sz="1200" b="1" dirty="0">
              <a:solidFill>
                <a:srgbClr val="FFC000"/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con il giusto inquilino!</a:t>
            </a:r>
          </a:p>
          <a:p>
            <a:pPr algn="ctr"/>
            <a:endParaRPr lang="it-IT" sz="1200" b="1" dirty="0"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endParaRPr lang="it-IT" sz="1200" b="1" dirty="0"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Scopri di più su </a:t>
            </a:r>
            <a:r>
              <a:rPr lang="it-IT" sz="3200" b="1" dirty="0" err="1">
                <a:solidFill>
                  <a:srgbClr val="FFC000"/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SoloAffittiPAY</a:t>
            </a:r>
            <a:endParaRPr lang="it-IT" sz="3200" b="1" dirty="0">
              <a:solidFill>
                <a:srgbClr val="FFC000"/>
              </a:solidFill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e inizia ad affittare senza stress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2070BE7-7171-66A0-EDB7-742A6655841B}"/>
              </a:ext>
            </a:extLst>
          </p:cNvPr>
          <p:cNvSpPr txBox="1"/>
          <p:nvPr/>
        </p:nvSpPr>
        <p:spPr>
          <a:xfrm>
            <a:off x="4236143" y="5993470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pic>
        <p:nvPicPr>
          <p:cNvPr id="11" name="Elemento grafico 10" descr="Telefono con riempimento a tinta unita">
            <a:extLst>
              <a:ext uri="{FF2B5EF4-FFF2-40B4-BE49-F238E27FC236}">
                <a16:creationId xmlns:a16="http://schemas.microsoft.com/office/drawing/2014/main" id="{AD52CD86-BE48-6332-59A7-DE1DB189EF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0710" y="6026303"/>
            <a:ext cx="484108" cy="396000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475B690F-C7B5-4470-9A00-CEBB493C01B7}"/>
              </a:ext>
            </a:extLst>
          </p:cNvPr>
          <p:cNvSpPr txBox="1"/>
          <p:nvPr/>
        </p:nvSpPr>
        <p:spPr>
          <a:xfrm>
            <a:off x="6720851" y="4326522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pic>
        <p:nvPicPr>
          <p:cNvPr id="3" name="Immagine 2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A336EA4B-8CA4-EAED-DB99-46AD438756F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02" y="4350077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334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046C12-3DBA-65F5-8E00-DA0A31A3F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9F549DC5-B3A5-60F3-1F44-FD7BA9B9CFEF}"/>
              </a:ext>
            </a:extLst>
          </p:cNvPr>
          <p:cNvSpPr txBox="1"/>
          <p:nvPr/>
        </p:nvSpPr>
        <p:spPr>
          <a:xfrm>
            <a:off x="3821434" y="5582502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3C7C4214-070E-28F6-EA73-30FD677A2450}"/>
              </a:ext>
            </a:extLst>
          </p:cNvPr>
          <p:cNvSpPr txBox="1"/>
          <p:nvPr/>
        </p:nvSpPr>
        <p:spPr>
          <a:xfrm>
            <a:off x="2069794" y="6396335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94D2D1F0-5B9D-090C-2742-E72956FFC739}"/>
              </a:ext>
            </a:extLst>
          </p:cNvPr>
          <p:cNvSpPr txBox="1"/>
          <p:nvPr/>
        </p:nvSpPr>
        <p:spPr>
          <a:xfrm>
            <a:off x="4236143" y="5993470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pic>
        <p:nvPicPr>
          <p:cNvPr id="11" name="Elemento grafico 10" descr="Telefono con riempimento a tinta unita">
            <a:extLst>
              <a:ext uri="{FF2B5EF4-FFF2-40B4-BE49-F238E27FC236}">
                <a16:creationId xmlns:a16="http://schemas.microsoft.com/office/drawing/2014/main" id="{DEC379FD-53D4-8D06-87AC-7D6C18E649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0710" y="6026303"/>
            <a:ext cx="484108" cy="396000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3E9AF4B-577C-7662-3DD0-A8BC4A9246FA}"/>
              </a:ext>
            </a:extLst>
          </p:cNvPr>
          <p:cNvSpPr txBox="1"/>
          <p:nvPr/>
        </p:nvSpPr>
        <p:spPr>
          <a:xfrm>
            <a:off x="1562069" y="372712"/>
            <a:ext cx="9067862" cy="35394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Riceverai </a:t>
            </a:r>
            <a:r>
              <a:rPr lang="it-IT" sz="3200" b="1" dirty="0">
                <a:solidFill>
                  <a:srgbClr val="FFC0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l’affitto puntuale ogni mese</a:t>
            </a:r>
          </a:p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Perché a pagarti saremo</a:t>
            </a:r>
          </a:p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Noi di </a:t>
            </a:r>
            <a:r>
              <a:rPr lang="it-IT" sz="3200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SoloAffitti</a:t>
            </a:r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.</a:t>
            </a:r>
          </a:p>
          <a:p>
            <a:pPr algn="ctr"/>
            <a:r>
              <a:rPr lang="it-IT" sz="3200" b="1" dirty="0">
                <a:solidFill>
                  <a:srgbClr val="FFC0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Per tutta la durata del contratto,</a:t>
            </a:r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 </a:t>
            </a:r>
          </a:p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ogni mese, </a:t>
            </a:r>
            <a:r>
              <a:rPr lang="it-IT" sz="3200" b="1" dirty="0">
                <a:solidFill>
                  <a:srgbClr val="FFC0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qualunque cosa accada.</a:t>
            </a:r>
          </a:p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Anche se l’inquilino</a:t>
            </a:r>
          </a:p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Smette di pagare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F68C598-869F-32C3-B7A1-5247D58220B1}"/>
              </a:ext>
            </a:extLst>
          </p:cNvPr>
          <p:cNvSpPr txBox="1"/>
          <p:nvPr/>
        </p:nvSpPr>
        <p:spPr>
          <a:xfrm>
            <a:off x="6774641" y="4218942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pic>
        <p:nvPicPr>
          <p:cNvPr id="6" name="Immagine 5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05DC9A1E-E2E1-0315-D554-87A1E5C3320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92" y="4242497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112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46E203-118A-31F2-CAA8-9BD1B03EF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E8D697FA-388E-70A5-9905-85D05A0CD751}"/>
              </a:ext>
            </a:extLst>
          </p:cNvPr>
          <p:cNvSpPr txBox="1"/>
          <p:nvPr/>
        </p:nvSpPr>
        <p:spPr>
          <a:xfrm>
            <a:off x="3821434" y="5582502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298C7057-A046-3FA0-7F8D-ADF6C7EEC094}"/>
              </a:ext>
            </a:extLst>
          </p:cNvPr>
          <p:cNvSpPr txBox="1"/>
          <p:nvPr/>
        </p:nvSpPr>
        <p:spPr>
          <a:xfrm>
            <a:off x="2069794" y="6396335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69E59CAA-63F7-498C-3F19-5AF547A31701}"/>
              </a:ext>
            </a:extLst>
          </p:cNvPr>
          <p:cNvSpPr txBox="1"/>
          <p:nvPr/>
        </p:nvSpPr>
        <p:spPr>
          <a:xfrm>
            <a:off x="4236143" y="5993470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pic>
        <p:nvPicPr>
          <p:cNvPr id="11" name="Elemento grafico 10" descr="Telefono con riempimento a tinta unita">
            <a:extLst>
              <a:ext uri="{FF2B5EF4-FFF2-40B4-BE49-F238E27FC236}">
                <a16:creationId xmlns:a16="http://schemas.microsoft.com/office/drawing/2014/main" id="{2E2A40F0-9B0C-84D2-4527-F99A4EE89E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70710" y="6026303"/>
            <a:ext cx="484108" cy="396000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7A17051B-75DB-4CCE-E232-D916EE398E3A}"/>
              </a:ext>
            </a:extLst>
          </p:cNvPr>
          <p:cNvSpPr txBox="1"/>
          <p:nvPr/>
        </p:nvSpPr>
        <p:spPr>
          <a:xfrm>
            <a:off x="1569538" y="435697"/>
            <a:ext cx="9067862" cy="27238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Con </a:t>
            </a:r>
            <a:r>
              <a:rPr lang="it-IT" sz="3200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SoloAffitti</a:t>
            </a:r>
            <a:r>
              <a:rPr lang="it-IT" sz="3200" b="1" dirty="0" err="1">
                <a:solidFill>
                  <a:srgbClr val="FFC0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PAY</a:t>
            </a:r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 </a:t>
            </a:r>
          </a:p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affittare diventa semplice e senza pensieri:</a:t>
            </a:r>
          </a:p>
          <a:p>
            <a:pPr algn="ctr"/>
            <a:endParaRPr lang="it-IT" sz="1100" b="1" dirty="0">
              <a:solidFill>
                <a:schemeClr val="tx2">
                  <a:lumMod val="75000"/>
                  <a:lumOff val="25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marL="1346200" indent="-342900">
              <a:buFont typeface="Wingdings" panose="05000000000000000000" pitchFamily="2" charset="2"/>
              <a:buChar char="ü"/>
            </a:pPr>
            <a:r>
              <a:rPr lang="it-IT" sz="24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Pagamenti puntuali ogni mese, anche se l’inquilino ritarda</a:t>
            </a:r>
          </a:p>
          <a:p>
            <a:pPr marL="1346200" indent="-342900">
              <a:buFont typeface="Wingdings" panose="05000000000000000000" pitchFamily="2" charset="2"/>
              <a:buChar char="ü"/>
            </a:pPr>
            <a:r>
              <a:rPr lang="it-IT" sz="24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Gestione completamente digitale</a:t>
            </a:r>
          </a:p>
          <a:p>
            <a:pPr marL="1346200" indent="-342900">
              <a:buFont typeface="Wingdings" panose="05000000000000000000" pitchFamily="2" charset="2"/>
              <a:buChar char="ü"/>
            </a:pPr>
            <a:r>
              <a:rPr lang="it-IT" sz="24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Spese legali coperte da </a:t>
            </a:r>
            <a:r>
              <a:rPr lang="it-IT" sz="2400" b="1" dirty="0" err="1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SoloAffitti</a:t>
            </a:r>
            <a:r>
              <a:rPr lang="it-IT" sz="2400" b="1" dirty="0" err="1">
                <a:solidFill>
                  <a:srgbClr val="FFC000"/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PAY</a:t>
            </a:r>
            <a:endParaRPr lang="it-IT" sz="2400" b="1" dirty="0">
              <a:solidFill>
                <a:srgbClr val="FFC000"/>
              </a:solidFill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BED8636-A49F-41A1-4BFF-1E5550336FE9}"/>
              </a:ext>
            </a:extLst>
          </p:cNvPr>
          <p:cNvSpPr txBox="1"/>
          <p:nvPr/>
        </p:nvSpPr>
        <p:spPr>
          <a:xfrm>
            <a:off x="6774641" y="4218942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pic>
        <p:nvPicPr>
          <p:cNvPr id="6" name="Immagine 5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70DCBCA2-E0CB-E9E5-F85D-F9003B0C7F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92" y="4242497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905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A788C5DB-DA3A-A7E8-7D63-98D6644B7F16}"/>
              </a:ext>
            </a:extLst>
          </p:cNvPr>
          <p:cNvSpPr txBox="1"/>
          <p:nvPr/>
        </p:nvSpPr>
        <p:spPr>
          <a:xfrm>
            <a:off x="4012783" y="5534004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5488B4A-32D0-9F07-1F75-633443779924}"/>
              </a:ext>
            </a:extLst>
          </p:cNvPr>
          <p:cNvSpPr txBox="1"/>
          <p:nvPr/>
        </p:nvSpPr>
        <p:spPr>
          <a:xfrm>
            <a:off x="4236143" y="5940920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B5C2E9A2-775B-7C32-F39B-1311964366B9}"/>
              </a:ext>
            </a:extLst>
          </p:cNvPr>
          <p:cNvSpPr txBox="1"/>
          <p:nvPr/>
        </p:nvSpPr>
        <p:spPr>
          <a:xfrm>
            <a:off x="2310955" y="6357454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pic>
        <p:nvPicPr>
          <p:cNvPr id="10" name="Elemento grafico 9" descr="Telefono con riempimento a tinta unita">
            <a:extLst>
              <a:ext uri="{FF2B5EF4-FFF2-40B4-BE49-F238E27FC236}">
                <a16:creationId xmlns:a16="http://schemas.microsoft.com/office/drawing/2014/main" id="{0192802D-0C77-456F-0BFE-6235664C6E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0710" y="5973753"/>
            <a:ext cx="484108" cy="396000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C3019F72-A4E5-96C7-B5FF-D2DF1BC6E6C2}"/>
              </a:ext>
            </a:extLst>
          </p:cNvPr>
          <p:cNvSpPr txBox="1"/>
          <p:nvPr/>
        </p:nvSpPr>
        <p:spPr>
          <a:xfrm>
            <a:off x="3466914" y="26111"/>
            <a:ext cx="5258171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5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Scegli</a:t>
            </a:r>
          </a:p>
          <a:p>
            <a:pPr algn="ctr"/>
            <a:r>
              <a:rPr lang="it-IT" sz="5400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SoloAffitti</a:t>
            </a:r>
            <a:r>
              <a:rPr lang="it-IT" sz="5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 </a:t>
            </a:r>
            <a:r>
              <a:rPr lang="it-IT" sz="5400" b="1" dirty="0">
                <a:solidFill>
                  <a:srgbClr val="FFC0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PAY</a:t>
            </a:r>
          </a:p>
          <a:p>
            <a:pPr algn="ctr"/>
            <a:r>
              <a:rPr lang="it-IT" sz="5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l’inquilino</a:t>
            </a:r>
          </a:p>
          <a:p>
            <a:pPr algn="ctr"/>
            <a:r>
              <a:rPr lang="it-IT" sz="5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che non delude</a:t>
            </a:r>
          </a:p>
          <a:p>
            <a:pPr algn="ctr"/>
            <a:r>
              <a:rPr lang="it-IT" sz="5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mai!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1CCEDE4-0B10-4357-97FF-2BB76AED0356}"/>
              </a:ext>
            </a:extLst>
          </p:cNvPr>
          <p:cNvSpPr txBox="1"/>
          <p:nvPr/>
        </p:nvSpPr>
        <p:spPr>
          <a:xfrm>
            <a:off x="6667061" y="4261974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pic>
        <p:nvPicPr>
          <p:cNvPr id="3" name="Immagine 2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1A615D9B-E288-04CE-1200-383F7AB9F0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212" y="4285529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340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4646CBD-3C7A-5A71-9F4A-3A359DFBABBB}"/>
              </a:ext>
            </a:extLst>
          </p:cNvPr>
          <p:cNvSpPr txBox="1"/>
          <p:nvPr/>
        </p:nvSpPr>
        <p:spPr>
          <a:xfrm>
            <a:off x="6602513" y="4208184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CE560051-2463-E3F4-EFAC-AD90DAB79454}"/>
              </a:ext>
            </a:extLst>
          </p:cNvPr>
          <p:cNvSpPr txBox="1"/>
          <p:nvPr/>
        </p:nvSpPr>
        <p:spPr>
          <a:xfrm>
            <a:off x="3811815" y="5582502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A08A7B1F-2EBD-F0C4-4C84-0A5D12145BA9}"/>
              </a:ext>
            </a:extLst>
          </p:cNvPr>
          <p:cNvSpPr txBox="1"/>
          <p:nvPr/>
        </p:nvSpPr>
        <p:spPr>
          <a:xfrm>
            <a:off x="2039649" y="6396335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293FB0D1-5DCC-FF7F-B432-1A79145F9D5E}"/>
              </a:ext>
            </a:extLst>
          </p:cNvPr>
          <p:cNvSpPr txBox="1"/>
          <p:nvPr/>
        </p:nvSpPr>
        <p:spPr>
          <a:xfrm>
            <a:off x="2978499" y="14986"/>
            <a:ext cx="6235002" cy="39241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5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Hai una casa da</a:t>
            </a:r>
          </a:p>
          <a:p>
            <a:pPr algn="ctr"/>
            <a:r>
              <a:rPr lang="it-IT" sz="5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Affittare</a:t>
            </a:r>
            <a:r>
              <a:rPr lang="it-IT" sz="4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?</a:t>
            </a:r>
          </a:p>
          <a:p>
            <a:pPr algn="ctr"/>
            <a:endParaRPr lang="it-IT" sz="1200" b="1" dirty="0">
              <a:solidFill>
                <a:schemeClr val="tx2">
                  <a:lumMod val="75000"/>
                  <a:lumOff val="25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2400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Sai che l’inquilino </a:t>
            </a:r>
          </a:p>
          <a:p>
            <a:pPr algn="ctr"/>
            <a:r>
              <a:rPr lang="it-IT" sz="2400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perfetto esiste ed è</a:t>
            </a:r>
          </a:p>
          <a:p>
            <a:pPr algn="ctr"/>
            <a:r>
              <a:rPr lang="it-IT" sz="3300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SoloAffitti</a:t>
            </a:r>
            <a:r>
              <a:rPr lang="it-IT" sz="33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 </a:t>
            </a:r>
            <a:r>
              <a:rPr lang="it-IT" sz="3300" b="1" dirty="0">
                <a:solidFill>
                  <a:srgbClr val="FFC0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PAY,</a:t>
            </a:r>
          </a:p>
          <a:p>
            <a:pPr algn="ctr"/>
            <a:r>
              <a:rPr lang="it-IT" sz="2400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perché l’affitto te lo</a:t>
            </a:r>
          </a:p>
          <a:p>
            <a:pPr algn="ctr"/>
            <a:r>
              <a:rPr lang="it-IT" sz="2400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paghiamo noi!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0EF48BA-6112-BDEC-01CC-C448FB6FC870}"/>
              </a:ext>
            </a:extLst>
          </p:cNvPr>
          <p:cNvSpPr txBox="1"/>
          <p:nvPr/>
        </p:nvSpPr>
        <p:spPr>
          <a:xfrm>
            <a:off x="4236143" y="5971064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pic>
        <p:nvPicPr>
          <p:cNvPr id="3" name="Elemento grafico 2" descr="Telefono con riempimento a tinta unita">
            <a:extLst>
              <a:ext uri="{FF2B5EF4-FFF2-40B4-BE49-F238E27FC236}">
                <a16:creationId xmlns:a16="http://schemas.microsoft.com/office/drawing/2014/main" id="{139E8855-0AE8-116D-3BAA-A175D65304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0710" y="6003897"/>
            <a:ext cx="484108" cy="396000"/>
          </a:xfrm>
          <a:prstGeom prst="rect">
            <a:avLst/>
          </a:prstGeom>
        </p:spPr>
      </p:pic>
      <p:pic>
        <p:nvPicPr>
          <p:cNvPr id="10" name="Immagine 9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30D9A08A-B262-C927-8E51-2FB56B5A8E1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64" y="4231739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527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52F4F1A2-1CE9-3224-E54E-423F18243061}"/>
              </a:ext>
            </a:extLst>
          </p:cNvPr>
          <p:cNvSpPr txBox="1"/>
          <p:nvPr/>
        </p:nvSpPr>
        <p:spPr>
          <a:xfrm>
            <a:off x="3791289" y="5582502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449DEA-F340-BB30-E866-4BD79EF93C8D}"/>
              </a:ext>
            </a:extLst>
          </p:cNvPr>
          <p:cNvSpPr txBox="1"/>
          <p:nvPr/>
        </p:nvSpPr>
        <p:spPr>
          <a:xfrm>
            <a:off x="2039649" y="6396335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6A5BB9D3-9613-E16E-9786-04E63E3D7221}"/>
              </a:ext>
            </a:extLst>
          </p:cNvPr>
          <p:cNvSpPr txBox="1"/>
          <p:nvPr/>
        </p:nvSpPr>
        <p:spPr>
          <a:xfrm>
            <a:off x="2978499" y="80904"/>
            <a:ext cx="6235002" cy="41549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5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L’affitto sempre</a:t>
            </a:r>
          </a:p>
          <a:p>
            <a:pPr algn="ctr"/>
            <a:r>
              <a:rPr lang="it-IT" sz="5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Puntuale</a:t>
            </a:r>
          </a:p>
          <a:p>
            <a:pPr algn="ctr"/>
            <a:endParaRPr lang="it-IT" sz="1200" b="1" dirty="0">
              <a:solidFill>
                <a:schemeClr val="tx2">
                  <a:lumMod val="75000"/>
                  <a:lumOff val="25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2400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Mai più canoni in ritardo e odiose</a:t>
            </a:r>
          </a:p>
          <a:p>
            <a:pPr algn="ctr"/>
            <a:r>
              <a:rPr lang="it-IT" sz="2400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telefonate di sollecito</a:t>
            </a:r>
          </a:p>
          <a:p>
            <a:pPr algn="ctr"/>
            <a:r>
              <a:rPr lang="it-IT" sz="2400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all’inquilino:</a:t>
            </a:r>
          </a:p>
          <a:p>
            <a:pPr algn="ctr"/>
            <a:r>
              <a:rPr lang="it-IT" sz="2400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l’affitto te lo paghiamo noi</a:t>
            </a:r>
          </a:p>
          <a:p>
            <a:pPr algn="ctr"/>
            <a:r>
              <a:rPr lang="it-IT" sz="2400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perché l’affitto te lo</a:t>
            </a:r>
          </a:p>
          <a:p>
            <a:pPr algn="ctr"/>
            <a:r>
              <a:rPr lang="it-IT" sz="2400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paghiamo noi!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E7A002C-D6B2-658F-E0DC-10E58EABD53C}"/>
              </a:ext>
            </a:extLst>
          </p:cNvPr>
          <p:cNvSpPr txBox="1"/>
          <p:nvPr/>
        </p:nvSpPr>
        <p:spPr>
          <a:xfrm>
            <a:off x="4236143" y="5981112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pic>
        <p:nvPicPr>
          <p:cNvPr id="3" name="Elemento grafico 2" descr="Telefono con riempimento a tinta unita">
            <a:extLst>
              <a:ext uri="{FF2B5EF4-FFF2-40B4-BE49-F238E27FC236}">
                <a16:creationId xmlns:a16="http://schemas.microsoft.com/office/drawing/2014/main" id="{2787EDCE-3756-CB74-A386-E53D48E56B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0710" y="6013945"/>
            <a:ext cx="484108" cy="396000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507DBD79-2BC6-D8F8-58B1-D53A9D422E23}"/>
              </a:ext>
            </a:extLst>
          </p:cNvPr>
          <p:cNvSpPr txBox="1"/>
          <p:nvPr/>
        </p:nvSpPr>
        <p:spPr>
          <a:xfrm>
            <a:off x="6688577" y="4305006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pic>
        <p:nvPicPr>
          <p:cNvPr id="9" name="Immagine 8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9F37C063-40C7-EA74-7DEF-A43235CF53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28" y="4328561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771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C765B658-8312-DA5A-3658-C1EC23E608D9}"/>
              </a:ext>
            </a:extLst>
          </p:cNvPr>
          <p:cNvSpPr txBox="1"/>
          <p:nvPr/>
        </p:nvSpPr>
        <p:spPr>
          <a:xfrm>
            <a:off x="3821434" y="5582502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6BC5147-CBF1-E74A-150A-3F654A00F618}"/>
              </a:ext>
            </a:extLst>
          </p:cNvPr>
          <p:cNvSpPr txBox="1"/>
          <p:nvPr/>
        </p:nvSpPr>
        <p:spPr>
          <a:xfrm>
            <a:off x="2069794" y="6396335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3175366-EB08-2400-4815-C3E8B7BB42F0}"/>
              </a:ext>
            </a:extLst>
          </p:cNvPr>
          <p:cNvSpPr txBox="1"/>
          <p:nvPr/>
        </p:nvSpPr>
        <p:spPr>
          <a:xfrm>
            <a:off x="1562069" y="373101"/>
            <a:ext cx="9067862" cy="36009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5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Rilassati e goditi</a:t>
            </a:r>
          </a:p>
          <a:p>
            <a:pPr algn="ctr"/>
            <a:r>
              <a:rPr lang="it-IT" sz="5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una rendita senza pensieri</a:t>
            </a:r>
          </a:p>
          <a:p>
            <a:pPr algn="ctr"/>
            <a:endParaRPr lang="it-IT" sz="2000" b="1" dirty="0">
              <a:solidFill>
                <a:schemeClr val="tx2">
                  <a:lumMod val="75000"/>
                  <a:lumOff val="25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endParaRPr lang="it-IT" sz="1200" b="1" dirty="0">
              <a:solidFill>
                <a:schemeClr val="tx2">
                  <a:lumMod val="75000"/>
                  <a:lumOff val="25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Con </a:t>
            </a:r>
            <a:r>
              <a:rPr lang="it-IT" sz="3200" b="1" dirty="0" err="1">
                <a:solidFill>
                  <a:srgbClr val="FFC000"/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SoloAffitti</a:t>
            </a:r>
            <a:r>
              <a:rPr lang="it-IT" sz="3200" b="1" dirty="0">
                <a:solidFill>
                  <a:srgbClr val="FFC000"/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 PAY,</a:t>
            </a:r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 ricevi il canone</a:t>
            </a:r>
          </a:p>
          <a:p>
            <a:pPr algn="ctr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d’affitto ogni mese, garantito!</a:t>
            </a:r>
          </a:p>
          <a:p>
            <a:pPr algn="ctr"/>
            <a:endParaRPr lang="it-IT" sz="2400" dirty="0">
              <a:solidFill>
                <a:schemeClr val="tx2">
                  <a:lumMod val="75000"/>
                  <a:lumOff val="25000"/>
                </a:schemeClr>
              </a:solidFill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D8BFA68-E992-7D3C-2D24-ABF7B451FBCF}"/>
              </a:ext>
            </a:extLst>
          </p:cNvPr>
          <p:cNvSpPr txBox="1"/>
          <p:nvPr/>
        </p:nvSpPr>
        <p:spPr>
          <a:xfrm>
            <a:off x="4236143" y="5972093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pic>
        <p:nvPicPr>
          <p:cNvPr id="3" name="Elemento grafico 2" descr="Telefono con riempimento a tinta unita">
            <a:extLst>
              <a:ext uri="{FF2B5EF4-FFF2-40B4-BE49-F238E27FC236}">
                <a16:creationId xmlns:a16="http://schemas.microsoft.com/office/drawing/2014/main" id="{ADC4D16D-A8F2-5D93-C352-8C1ED19380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0710" y="6004926"/>
            <a:ext cx="484108" cy="396000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B86F208D-F355-36C0-9CF8-583738A47B99}"/>
              </a:ext>
            </a:extLst>
          </p:cNvPr>
          <p:cNvSpPr txBox="1"/>
          <p:nvPr/>
        </p:nvSpPr>
        <p:spPr>
          <a:xfrm>
            <a:off x="6742367" y="4229700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pic>
        <p:nvPicPr>
          <p:cNvPr id="9" name="Immagine 8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DA649019-6B0D-714A-44D6-A1447B9E37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18" y="4253255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42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F77991E4-913C-0D60-A180-F22AA790E52A}"/>
              </a:ext>
            </a:extLst>
          </p:cNvPr>
          <p:cNvSpPr txBox="1"/>
          <p:nvPr/>
        </p:nvSpPr>
        <p:spPr>
          <a:xfrm>
            <a:off x="3821434" y="5582502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F367828-CD74-611F-F28F-F6269ACFC6C3}"/>
              </a:ext>
            </a:extLst>
          </p:cNvPr>
          <p:cNvSpPr txBox="1"/>
          <p:nvPr/>
        </p:nvSpPr>
        <p:spPr>
          <a:xfrm>
            <a:off x="2069794" y="6396335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F88B7E38-F01D-3DC2-AB93-5F8A198BF178}"/>
              </a:ext>
            </a:extLst>
          </p:cNvPr>
          <p:cNvSpPr txBox="1"/>
          <p:nvPr/>
        </p:nvSpPr>
        <p:spPr>
          <a:xfrm>
            <a:off x="2209883" y="278558"/>
            <a:ext cx="7721410" cy="13542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5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COSA TI OFFRIAMO</a:t>
            </a:r>
            <a:endParaRPr lang="it-IT" sz="1000" b="1" dirty="0">
              <a:solidFill>
                <a:schemeClr val="tx2">
                  <a:lumMod val="75000"/>
                  <a:lumOff val="25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2400" b="1" dirty="0">
                <a:solidFill>
                  <a:srgbClr val="002060"/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garantiamo l’affitto senza pensieri</a:t>
            </a:r>
          </a:p>
        </p:txBody>
      </p:sp>
      <p:sp>
        <p:nvSpPr>
          <p:cNvPr id="13" name="Terminatore 12">
            <a:extLst>
              <a:ext uri="{FF2B5EF4-FFF2-40B4-BE49-F238E27FC236}">
                <a16:creationId xmlns:a16="http://schemas.microsoft.com/office/drawing/2014/main" id="{85ED3A92-4107-BFF5-D733-00613EF14576}"/>
              </a:ext>
            </a:extLst>
          </p:cNvPr>
          <p:cNvSpPr/>
          <p:nvPr/>
        </p:nvSpPr>
        <p:spPr>
          <a:xfrm>
            <a:off x="1761522" y="1984800"/>
            <a:ext cx="2029767" cy="1742792"/>
          </a:xfrm>
          <a:prstGeom prst="flowChartTerminator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Affitto</a:t>
            </a:r>
          </a:p>
          <a:p>
            <a:pPr algn="ctr"/>
            <a:r>
              <a:rPr lang="it-IT" sz="2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Puntuale</a:t>
            </a:r>
          </a:p>
          <a:p>
            <a:pPr algn="ctr"/>
            <a:endParaRPr lang="it-IT" sz="10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17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LaM Display" panose="02010000000000000000" pitchFamily="2" charset="0"/>
                <a:cs typeface="ADLaM Display" panose="02010000000000000000" pitchFamily="2" charset="0"/>
              </a:rPr>
              <a:t>Mai più canoni</a:t>
            </a:r>
          </a:p>
          <a:p>
            <a:pPr algn="ctr"/>
            <a:r>
              <a:rPr lang="it-IT" sz="17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LaM Display" panose="02010000000000000000" pitchFamily="2" charset="0"/>
                <a:cs typeface="ADLaM Display" panose="02010000000000000000" pitchFamily="2" charset="0"/>
              </a:rPr>
              <a:t>in ritardo</a:t>
            </a:r>
            <a:endParaRPr lang="it-IT" sz="17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Terminatore 13">
            <a:extLst>
              <a:ext uri="{FF2B5EF4-FFF2-40B4-BE49-F238E27FC236}">
                <a16:creationId xmlns:a16="http://schemas.microsoft.com/office/drawing/2014/main" id="{C95A07B3-AB4D-C7EF-EE3C-1B6FF402DB41}"/>
              </a:ext>
            </a:extLst>
          </p:cNvPr>
          <p:cNvSpPr/>
          <p:nvPr/>
        </p:nvSpPr>
        <p:spPr>
          <a:xfrm>
            <a:off x="8355359" y="1984800"/>
            <a:ext cx="2029767" cy="1742792"/>
          </a:xfrm>
          <a:prstGeom prst="flowChartTerminator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Pagamenti</a:t>
            </a:r>
          </a:p>
          <a:p>
            <a:pPr algn="ctr"/>
            <a:r>
              <a:rPr lang="it-IT" sz="2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sicuri</a:t>
            </a:r>
          </a:p>
          <a:p>
            <a:pPr algn="ctr"/>
            <a:endParaRPr lang="it-IT" sz="10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17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LaM Display" panose="02010000000000000000" pitchFamily="2" charset="0"/>
                <a:cs typeface="ADLaM Display" panose="02010000000000000000" pitchFamily="2" charset="0"/>
              </a:rPr>
              <a:t>ogni mese fino</a:t>
            </a:r>
          </a:p>
          <a:p>
            <a:pPr algn="ctr"/>
            <a:r>
              <a:rPr lang="it-IT" sz="17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LaM Display" panose="02010000000000000000" pitchFamily="2" charset="0"/>
                <a:cs typeface="ADLaM Display" panose="02010000000000000000" pitchFamily="2" charset="0"/>
              </a:rPr>
              <a:t>alla fine della</a:t>
            </a:r>
          </a:p>
          <a:p>
            <a:pPr algn="ctr"/>
            <a:r>
              <a:rPr lang="it-IT" sz="17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LaM Display" panose="02010000000000000000" pitchFamily="2" charset="0"/>
                <a:cs typeface="ADLaM Display" panose="02010000000000000000" pitchFamily="2" charset="0"/>
              </a:rPr>
              <a:t>locazione</a:t>
            </a:r>
            <a:endParaRPr lang="it-IT" sz="17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Terminatore 14">
            <a:extLst>
              <a:ext uri="{FF2B5EF4-FFF2-40B4-BE49-F238E27FC236}">
                <a16:creationId xmlns:a16="http://schemas.microsoft.com/office/drawing/2014/main" id="{DE8E7083-FBDE-4453-3D33-7D2DCB4AB991}"/>
              </a:ext>
            </a:extLst>
          </p:cNvPr>
          <p:cNvSpPr/>
          <p:nvPr/>
        </p:nvSpPr>
        <p:spPr>
          <a:xfrm>
            <a:off x="5081116" y="2325737"/>
            <a:ext cx="2029767" cy="1742792"/>
          </a:xfrm>
          <a:prstGeom prst="flowChartTermina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rgbClr val="00206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Rendita</a:t>
            </a:r>
          </a:p>
          <a:p>
            <a:pPr algn="ctr"/>
            <a:r>
              <a:rPr lang="it-IT" sz="20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continuativa</a:t>
            </a:r>
            <a:endParaRPr lang="it-IT" sz="1000" b="1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16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ADLaM Display" panose="02010000000000000000" pitchFamily="2" charset="0"/>
                <a:cs typeface="ADLaM Display" panose="02010000000000000000" pitchFamily="2" charset="0"/>
              </a:rPr>
              <a:t>troviamo il nuovo inquilino per dare continuità alla tua rendita</a:t>
            </a:r>
            <a:endParaRPr lang="it-IT" sz="160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6C37381F-DD1F-DC93-1E78-2CC5E27DDCA5}"/>
              </a:ext>
            </a:extLst>
          </p:cNvPr>
          <p:cNvSpPr txBox="1"/>
          <p:nvPr/>
        </p:nvSpPr>
        <p:spPr>
          <a:xfrm>
            <a:off x="4236143" y="5992875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pic>
        <p:nvPicPr>
          <p:cNvPr id="3" name="Elemento grafico 2" descr="Telefono con riempimento a tinta unita">
            <a:extLst>
              <a:ext uri="{FF2B5EF4-FFF2-40B4-BE49-F238E27FC236}">
                <a16:creationId xmlns:a16="http://schemas.microsoft.com/office/drawing/2014/main" id="{9E242319-794A-DACB-3E82-D60184A16D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0710" y="6025708"/>
            <a:ext cx="484108" cy="396000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FF5EC2DA-D1FE-A227-33D0-8B54459943CF}"/>
              </a:ext>
            </a:extLst>
          </p:cNvPr>
          <p:cNvSpPr txBox="1"/>
          <p:nvPr/>
        </p:nvSpPr>
        <p:spPr>
          <a:xfrm>
            <a:off x="6699335" y="4240458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pic>
        <p:nvPicPr>
          <p:cNvPr id="9" name="Immagine 8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F78481CC-2175-1772-A6C8-8DEDC09081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86" y="4264013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624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35D467E-98BA-6AC5-BEF2-F7310F309F72}"/>
              </a:ext>
            </a:extLst>
          </p:cNvPr>
          <p:cNvSpPr txBox="1"/>
          <p:nvPr/>
        </p:nvSpPr>
        <p:spPr>
          <a:xfrm>
            <a:off x="3821434" y="5582502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B6708881-C09A-AF5B-3B22-B9AF33D03F18}"/>
              </a:ext>
            </a:extLst>
          </p:cNvPr>
          <p:cNvSpPr txBox="1"/>
          <p:nvPr/>
        </p:nvSpPr>
        <p:spPr>
          <a:xfrm>
            <a:off x="2069794" y="6396335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76B8FF1D-10D0-172B-57E2-E9D040B56AE4}"/>
              </a:ext>
            </a:extLst>
          </p:cNvPr>
          <p:cNvSpPr txBox="1"/>
          <p:nvPr/>
        </p:nvSpPr>
        <p:spPr>
          <a:xfrm>
            <a:off x="2877188" y="192755"/>
            <a:ext cx="6235002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4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Come funziona?</a:t>
            </a: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AB9FD340-1EBE-330F-B7B5-4E5283E182ED}"/>
              </a:ext>
            </a:extLst>
          </p:cNvPr>
          <p:cNvSpPr txBox="1"/>
          <p:nvPr/>
        </p:nvSpPr>
        <p:spPr>
          <a:xfrm>
            <a:off x="4099741" y="942327"/>
            <a:ext cx="4511247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it-IT" sz="1200" b="1" dirty="0">
              <a:solidFill>
                <a:schemeClr val="tx2">
                  <a:lumMod val="75000"/>
                  <a:lumOff val="25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r>
              <a:rPr lang="it-IT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L’inquilino ci fornisce </a:t>
            </a:r>
          </a:p>
          <a:p>
            <a:r>
              <a:rPr lang="it-IT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la documentazione necessaria</a:t>
            </a: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794820A3-644F-D4F6-E69D-A006472C4FF2}"/>
              </a:ext>
            </a:extLst>
          </p:cNvPr>
          <p:cNvSpPr txBox="1"/>
          <p:nvPr/>
        </p:nvSpPr>
        <p:spPr>
          <a:xfrm>
            <a:off x="3773279" y="1164754"/>
            <a:ext cx="258574" cy="3785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0229BF4F-21DE-5B07-364B-EA84F8B7726A}"/>
              </a:ext>
            </a:extLst>
          </p:cNvPr>
          <p:cNvSpPr txBox="1"/>
          <p:nvPr/>
        </p:nvSpPr>
        <p:spPr>
          <a:xfrm>
            <a:off x="6352127" y="1701096"/>
            <a:ext cx="4511247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it-IT" sz="1200" b="1" dirty="0">
              <a:solidFill>
                <a:schemeClr val="tx2">
                  <a:lumMod val="75000"/>
                  <a:lumOff val="25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r>
              <a:rPr lang="it-IT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Noi lo analizziamo e certifichiamo</a:t>
            </a:r>
          </a:p>
          <a:p>
            <a:r>
              <a:rPr lang="it-IT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la sua affidabilità</a:t>
            </a: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49844861-64B2-D289-63C0-DEC66DB1CD2E}"/>
              </a:ext>
            </a:extLst>
          </p:cNvPr>
          <p:cNvSpPr txBox="1"/>
          <p:nvPr/>
        </p:nvSpPr>
        <p:spPr>
          <a:xfrm>
            <a:off x="6096000" y="1904114"/>
            <a:ext cx="258574" cy="3785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7F7A5FEE-210A-C48D-4A1C-A1D594B8892C}"/>
              </a:ext>
            </a:extLst>
          </p:cNvPr>
          <p:cNvSpPr txBox="1"/>
          <p:nvPr/>
        </p:nvSpPr>
        <p:spPr>
          <a:xfrm>
            <a:off x="4154685" y="2604436"/>
            <a:ext cx="4511247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it-IT" sz="1200" b="1" dirty="0">
              <a:solidFill>
                <a:schemeClr val="tx2">
                  <a:lumMod val="75000"/>
                  <a:lumOff val="25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r>
              <a:rPr lang="it-IT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Se passa il check, riceve lo status</a:t>
            </a:r>
          </a:p>
          <a:p>
            <a:r>
              <a:rPr lang="it-IT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di </a:t>
            </a:r>
            <a:r>
              <a:rPr lang="it-IT" b="1" dirty="0">
                <a:solidFill>
                  <a:srgbClr val="FFC000"/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Inquilino Certificato</a:t>
            </a:r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753DCADF-C73E-2818-37A3-0C2344278705}"/>
              </a:ext>
            </a:extLst>
          </p:cNvPr>
          <p:cNvSpPr txBox="1"/>
          <p:nvPr/>
        </p:nvSpPr>
        <p:spPr>
          <a:xfrm>
            <a:off x="3773078" y="2766919"/>
            <a:ext cx="258574" cy="3785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0E3A618B-A317-01A7-9707-6DECAE38E9ED}"/>
              </a:ext>
            </a:extLst>
          </p:cNvPr>
          <p:cNvSpPr txBox="1"/>
          <p:nvPr/>
        </p:nvSpPr>
        <p:spPr>
          <a:xfrm>
            <a:off x="6477607" y="3505806"/>
            <a:ext cx="4511247" cy="5539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it-IT" sz="1200" b="1" dirty="0">
              <a:solidFill>
                <a:schemeClr val="tx2">
                  <a:lumMod val="75000"/>
                  <a:lumOff val="25000"/>
                </a:schemeClr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r>
              <a:rPr lang="it-IT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Tu affitti senza pensieri</a:t>
            </a: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7C5553A6-2010-E7CC-D2CA-2C220753DC6C}"/>
              </a:ext>
            </a:extLst>
          </p:cNvPr>
          <p:cNvSpPr txBox="1"/>
          <p:nvPr/>
        </p:nvSpPr>
        <p:spPr>
          <a:xfrm>
            <a:off x="6096000" y="3608834"/>
            <a:ext cx="258574" cy="3785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06E44FDF-A42E-4AF6-C477-F378E012720A}"/>
              </a:ext>
            </a:extLst>
          </p:cNvPr>
          <p:cNvSpPr txBox="1"/>
          <p:nvPr/>
        </p:nvSpPr>
        <p:spPr>
          <a:xfrm>
            <a:off x="4236143" y="5982484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pic>
        <p:nvPicPr>
          <p:cNvPr id="3" name="Elemento grafico 2" descr="Telefono con riempimento a tinta unita">
            <a:extLst>
              <a:ext uri="{FF2B5EF4-FFF2-40B4-BE49-F238E27FC236}">
                <a16:creationId xmlns:a16="http://schemas.microsoft.com/office/drawing/2014/main" id="{6D1C9AC9-BF55-59BA-C05C-27AA023A18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0710" y="6015317"/>
            <a:ext cx="484108" cy="396000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4F81AE2C-D5D1-F7E5-B833-F146B9F2D212}"/>
              </a:ext>
            </a:extLst>
          </p:cNvPr>
          <p:cNvSpPr txBox="1"/>
          <p:nvPr/>
        </p:nvSpPr>
        <p:spPr>
          <a:xfrm>
            <a:off x="6785399" y="4218942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pic>
        <p:nvPicPr>
          <p:cNvPr id="5" name="Immagine 4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A356529D-6F5B-365B-F539-A49F7A70DE0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50" y="4242497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640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12643DA1-9503-5B65-8491-C154117FFF9C}"/>
              </a:ext>
            </a:extLst>
          </p:cNvPr>
          <p:cNvSpPr txBox="1"/>
          <p:nvPr/>
        </p:nvSpPr>
        <p:spPr>
          <a:xfrm>
            <a:off x="3821434" y="5582502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BDB5EA1-32FE-724A-3EAC-90809C8DDE70}"/>
              </a:ext>
            </a:extLst>
          </p:cNvPr>
          <p:cNvSpPr txBox="1"/>
          <p:nvPr/>
        </p:nvSpPr>
        <p:spPr>
          <a:xfrm>
            <a:off x="2069794" y="6396335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F00535C5-BDF3-89B8-7822-B3A19C2332C9}"/>
              </a:ext>
            </a:extLst>
          </p:cNvPr>
          <p:cNvSpPr txBox="1"/>
          <p:nvPr/>
        </p:nvSpPr>
        <p:spPr>
          <a:xfrm>
            <a:off x="1750898" y="30375"/>
            <a:ext cx="9067862" cy="36625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4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LO SAI CHE…</a:t>
            </a:r>
          </a:p>
          <a:p>
            <a:pPr algn="ctr"/>
            <a:r>
              <a:rPr lang="it-IT" sz="4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SE SCEGLI</a:t>
            </a:r>
          </a:p>
          <a:p>
            <a:pPr algn="ctr"/>
            <a:r>
              <a:rPr lang="it-IT" sz="4000" b="1" dirty="0" err="1">
                <a:solidFill>
                  <a:srgbClr val="FFC000"/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SoloAffitti</a:t>
            </a:r>
            <a:r>
              <a:rPr lang="it-IT" sz="4000" b="1" dirty="0">
                <a:solidFill>
                  <a:srgbClr val="FFC000"/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 PAY</a:t>
            </a:r>
          </a:p>
          <a:p>
            <a:pPr algn="ctr"/>
            <a:r>
              <a:rPr lang="it-IT" sz="4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GLI INQUILINI </a:t>
            </a:r>
          </a:p>
          <a:p>
            <a:pPr algn="ctr"/>
            <a:r>
              <a:rPr lang="it-IT" sz="4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SONO TUTTI CERTIFICATI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A57CCFC-D7B8-20E2-6B03-136F49D00C9C}"/>
              </a:ext>
            </a:extLst>
          </p:cNvPr>
          <p:cNvSpPr txBox="1"/>
          <p:nvPr/>
        </p:nvSpPr>
        <p:spPr>
          <a:xfrm>
            <a:off x="4236143" y="5992875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pic>
        <p:nvPicPr>
          <p:cNvPr id="3" name="Elemento grafico 2" descr="Telefono con riempimento a tinta unita">
            <a:extLst>
              <a:ext uri="{FF2B5EF4-FFF2-40B4-BE49-F238E27FC236}">
                <a16:creationId xmlns:a16="http://schemas.microsoft.com/office/drawing/2014/main" id="{7FF8B7D9-92F7-836E-3496-5DD59EDC48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0710" y="6025708"/>
            <a:ext cx="484108" cy="396000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7CFB2E63-B900-2A2F-6480-F9E95BEDADFC}"/>
              </a:ext>
            </a:extLst>
          </p:cNvPr>
          <p:cNvSpPr txBox="1"/>
          <p:nvPr/>
        </p:nvSpPr>
        <p:spPr>
          <a:xfrm>
            <a:off x="6720851" y="4240458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pic>
        <p:nvPicPr>
          <p:cNvPr id="9" name="Immagine 8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558B9026-2ACB-ADAC-2FC5-C5519633FA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02" y="4264013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189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8D20FC-F502-573D-4885-074CBE43D7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8813C56E-B966-CC9A-0268-1131BB2955BD}"/>
              </a:ext>
            </a:extLst>
          </p:cNvPr>
          <p:cNvSpPr txBox="1"/>
          <p:nvPr/>
        </p:nvSpPr>
        <p:spPr>
          <a:xfrm>
            <a:off x="3821434" y="5582502"/>
            <a:ext cx="456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Via Porto Ulisse n° 20 - Catania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B512925-9A7C-0848-7665-CD89986E27E5}"/>
              </a:ext>
            </a:extLst>
          </p:cNvPr>
          <p:cNvSpPr txBox="1"/>
          <p:nvPr/>
        </p:nvSpPr>
        <p:spPr>
          <a:xfrm>
            <a:off x="2069794" y="6396335"/>
            <a:ext cx="7710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catania5@soloaffitti.it</a:t>
            </a:r>
            <a:r>
              <a:rPr lang="it-IT" sz="2400" b="1" dirty="0">
                <a:latin typeface="Book Antiqua" panose="02040602050305030304" pitchFamily="18" charset="0"/>
              </a:rPr>
              <a:t> – soloaffitti.it/agenzia/catania-5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0317180-055B-08BD-332D-6136B43E6BF2}"/>
              </a:ext>
            </a:extLst>
          </p:cNvPr>
          <p:cNvSpPr txBox="1"/>
          <p:nvPr/>
        </p:nvSpPr>
        <p:spPr>
          <a:xfrm>
            <a:off x="1562069" y="180276"/>
            <a:ext cx="9067862" cy="41549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4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Cos’è </a:t>
            </a:r>
            <a:r>
              <a:rPr lang="it-IT" sz="4000" b="1" dirty="0">
                <a:solidFill>
                  <a:srgbClr val="FFC0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l’Inquilino Certificato?</a:t>
            </a:r>
          </a:p>
          <a:p>
            <a:pPr algn="ctr"/>
            <a:endParaRPr lang="it-IT" sz="1200" b="1" dirty="0">
              <a:solidFill>
                <a:srgbClr val="FFC000"/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2000" b="1" dirty="0">
                <a:ea typeface="ADLaM Display" panose="02010000000000000000" pitchFamily="2" charset="0"/>
                <a:cs typeface="ADLaM Display" panose="02010000000000000000" pitchFamily="2" charset="0"/>
              </a:rPr>
              <a:t>Non tutti gli inquilini sono uguali.</a:t>
            </a:r>
          </a:p>
          <a:p>
            <a:pPr algn="ctr"/>
            <a:r>
              <a:rPr lang="it-IT" sz="2000" b="1" dirty="0">
                <a:ea typeface="ADLaM Display" panose="02010000000000000000" pitchFamily="2" charset="0"/>
                <a:cs typeface="ADLaM Display" panose="02010000000000000000" pitchFamily="2" charset="0"/>
              </a:rPr>
              <a:t>Con </a:t>
            </a:r>
            <a:r>
              <a:rPr lang="it-IT" sz="2000" b="1" dirty="0" err="1">
                <a:ea typeface="ADLaM Display" panose="02010000000000000000" pitchFamily="2" charset="0"/>
                <a:cs typeface="ADLaM Display" panose="02010000000000000000" pitchFamily="2" charset="0"/>
              </a:rPr>
              <a:t>SoloAffittiPAY</a:t>
            </a:r>
            <a:r>
              <a:rPr lang="it-IT" sz="2000" b="1" dirty="0">
                <a:ea typeface="ADLaM Display" panose="02010000000000000000" pitchFamily="2" charset="0"/>
                <a:cs typeface="ADLaM Display" panose="02010000000000000000" pitchFamily="2" charset="0"/>
              </a:rPr>
              <a:t>, selezioniamo e certifichiamo</a:t>
            </a:r>
          </a:p>
          <a:p>
            <a:pPr algn="ctr"/>
            <a:r>
              <a:rPr lang="it-IT" sz="2000" b="1" dirty="0">
                <a:ea typeface="ADLaM Display" panose="02010000000000000000" pitchFamily="2" charset="0"/>
                <a:cs typeface="ADLaM Display" panose="02010000000000000000" pitchFamily="2" charset="0"/>
              </a:rPr>
              <a:t>solo quelli affidabili, verificando:</a:t>
            </a:r>
          </a:p>
          <a:p>
            <a:pPr algn="ctr"/>
            <a:endParaRPr lang="it-IT" sz="1200" b="1" dirty="0"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marL="1798638" indent="-342900">
              <a:buFont typeface="Wingdings" panose="05000000000000000000" pitchFamily="2" charset="2"/>
              <a:buChar char="ü"/>
            </a:pPr>
            <a:r>
              <a:rPr lang="it-IT" sz="20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Identità</a:t>
            </a:r>
          </a:p>
          <a:p>
            <a:pPr marL="1798638" indent="-342900">
              <a:buFont typeface="Wingdings" panose="05000000000000000000" pitchFamily="2" charset="2"/>
              <a:buChar char="ü"/>
            </a:pPr>
            <a:r>
              <a:rPr lang="it-IT" sz="20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Reddito e capacità di pagamento</a:t>
            </a:r>
          </a:p>
          <a:p>
            <a:pPr marL="1798638" indent="-342900">
              <a:buFont typeface="Wingdings" panose="05000000000000000000" pitchFamily="2" charset="2"/>
              <a:buChar char="ü"/>
            </a:pPr>
            <a:r>
              <a:rPr lang="it-IT" sz="20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Contratto di Lavoro</a:t>
            </a:r>
          </a:p>
          <a:p>
            <a:pPr marL="1798638" indent="-342900">
              <a:buFont typeface="Wingdings" panose="05000000000000000000" pitchFamily="2" charset="2"/>
              <a:buChar char="ü"/>
            </a:pPr>
            <a:r>
              <a:rPr lang="it-IT" sz="2000" b="1" dirty="0">
                <a:solidFill>
                  <a:schemeClr val="tx2">
                    <a:lumMod val="75000"/>
                    <a:lumOff val="25000"/>
                  </a:schemeClr>
                </a:solidFill>
                <a:ea typeface="ADLaM Display" panose="02010000000000000000" pitchFamily="2" charset="0"/>
                <a:cs typeface="ADLaM Display" panose="02010000000000000000" pitchFamily="2" charset="0"/>
              </a:rPr>
              <a:t>Compatibilità del budget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endParaRPr lang="it-IT" sz="1200" b="1" dirty="0">
              <a:solidFill>
                <a:schemeClr val="tx2">
                  <a:lumMod val="75000"/>
                  <a:lumOff val="25000"/>
                </a:schemeClr>
              </a:solidFill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it-IT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Risultato?</a:t>
            </a:r>
          </a:p>
          <a:p>
            <a:pPr algn="ctr"/>
            <a:r>
              <a:rPr lang="it-IT" sz="2400" b="1" dirty="0">
                <a:solidFill>
                  <a:srgbClr val="FFC0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Meno rischi, più tranquillità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2BC7860-D924-3113-2C4D-2D876CEC3864}"/>
              </a:ext>
            </a:extLst>
          </p:cNvPr>
          <p:cNvSpPr txBox="1"/>
          <p:nvPr/>
        </p:nvSpPr>
        <p:spPr>
          <a:xfrm>
            <a:off x="4236143" y="5982960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latin typeface="Book Antiqua" panose="02040602050305030304" pitchFamily="18" charset="0"/>
              </a:rPr>
              <a:t>095 9517863 – 351 766 6882</a:t>
            </a:r>
          </a:p>
        </p:txBody>
      </p:sp>
      <p:pic>
        <p:nvPicPr>
          <p:cNvPr id="10" name="Elemento grafico 9" descr="Telefono con riempimento a tinta unita">
            <a:extLst>
              <a:ext uri="{FF2B5EF4-FFF2-40B4-BE49-F238E27FC236}">
                <a16:creationId xmlns:a16="http://schemas.microsoft.com/office/drawing/2014/main" id="{B00692AA-FC96-79A2-D84F-6620CBD6C6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0710" y="6015793"/>
            <a:ext cx="484108" cy="396000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3143553B-20FC-FCEE-8EDB-528F64D52983}"/>
              </a:ext>
            </a:extLst>
          </p:cNvPr>
          <p:cNvSpPr txBox="1"/>
          <p:nvPr/>
        </p:nvSpPr>
        <p:spPr>
          <a:xfrm>
            <a:off x="6731609" y="4294248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b="1" kern="2000" spc="-150" dirty="0">
                <a:solidFill>
                  <a:srgbClr val="FF0000"/>
                </a:solidFill>
                <a:latin typeface="SansSerif" panose="00000400000000000000" pitchFamily="2" charset="2"/>
                <a:ea typeface="Artifakt Element" panose="020B0503050000020004" pitchFamily="34" charset="0"/>
              </a:rPr>
              <a:t>Catania5</a:t>
            </a:r>
          </a:p>
        </p:txBody>
      </p:sp>
      <p:pic>
        <p:nvPicPr>
          <p:cNvPr id="6" name="Immagine 5" descr="Immagine che contiene Carattere, Elementi grafici, logo, grafica&#10;&#10;Il contenuto generato dall'IA potrebbe non essere corretto.">
            <a:extLst>
              <a:ext uri="{FF2B5EF4-FFF2-40B4-BE49-F238E27FC236}">
                <a16:creationId xmlns:a16="http://schemas.microsoft.com/office/drawing/2014/main" id="{D0352FA1-2C4D-E82F-DF6F-D9B915B853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760" y="4317803"/>
            <a:ext cx="6012000" cy="112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4022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Words>623</Words>
  <Application>Microsoft Office PowerPoint</Application>
  <PresentationFormat>Widescreen</PresentationFormat>
  <Paragraphs>148</Paragraphs>
  <Slides>12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20" baseType="lpstr">
      <vt:lpstr>ADLaM Display</vt:lpstr>
      <vt:lpstr>Aptos</vt:lpstr>
      <vt:lpstr>Aptos Display</vt:lpstr>
      <vt:lpstr>Arial</vt:lpstr>
      <vt:lpstr>Book Antiqua</vt:lpstr>
      <vt:lpstr>SansSerif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valeria petrina</dc:creator>
  <cp:lastModifiedBy>Roberto Mattarella Telerent 7 Gold</cp:lastModifiedBy>
  <cp:revision>36</cp:revision>
  <dcterms:created xsi:type="dcterms:W3CDTF">2026-01-18T16:30:50Z</dcterms:created>
  <dcterms:modified xsi:type="dcterms:W3CDTF">2026-03-26T10:45:18Z</dcterms:modified>
</cp:coreProperties>
</file>